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254593"/>
      </p:ext>
    </p:extLst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25553"/>
      </p:ext>
    </p:extLst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170008"/>
      </p:ext>
    </p:extLst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968884"/>
      </p:ext>
    </p:extLst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354059"/>
      </p:ext>
    </p:extLst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451561"/>
      </p:ext>
    </p:extLst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83332"/>
      </p:ext>
    </p:extLst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27540"/>
      </p:ext>
    </p:extLst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96835"/>
      </p:ext>
    </p:extLst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659919"/>
      </p:ext>
    </p:extLst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067134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0EE37-48B8-49EE-ABB3-ECE2B9E88A84}" type="datetimeFigureOut">
              <a:rPr lang="en-US" smtClean="0"/>
              <a:t>4/26/2014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C894E4-5DBC-4F3B-989B-ABB990632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43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Triangle Congruence by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SSS &amp; SAS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7" t="-1" r="48552" b="67458"/>
          <a:stretch/>
        </p:blipFill>
        <p:spPr bwMode="auto">
          <a:xfrm>
            <a:off x="152398" y="2060864"/>
            <a:ext cx="5874327" cy="205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17" t="33036" r="48552" b="33928"/>
          <a:stretch/>
        </p:blipFill>
        <p:spPr bwMode="auto">
          <a:xfrm>
            <a:off x="2819400" y="4419600"/>
            <a:ext cx="6069157" cy="215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561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1.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8239" y="1905000"/>
            <a:ext cx="6614161" cy="2952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4146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73" y="2362200"/>
            <a:ext cx="2743200" cy="304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9713" y="2362200"/>
            <a:ext cx="2980622" cy="3040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03142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3. </a:t>
            </a:r>
            <a:endParaRPr lang="en-US" dirty="0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2438400"/>
            <a:ext cx="505336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513091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Objectives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State postulates of congruence of triangles correctly. </a:t>
            </a:r>
          </a:p>
          <a:p>
            <a:r>
              <a:rPr lang="en-US" dirty="0">
                <a:solidFill>
                  <a:schemeClr val="bg1"/>
                </a:solidFill>
              </a:rPr>
              <a:t>Apply postulates of congruence of triangles correctly.</a:t>
            </a:r>
          </a:p>
          <a:p>
            <a:r>
              <a:rPr lang="en-US" dirty="0">
                <a:solidFill>
                  <a:schemeClr val="bg1"/>
                </a:solidFill>
              </a:rPr>
              <a:t>Distinguish between SSS and SAS.</a:t>
            </a:r>
          </a:p>
          <a:p>
            <a:r>
              <a:rPr lang="en-US" dirty="0">
                <a:solidFill>
                  <a:schemeClr val="bg1"/>
                </a:solidFill>
              </a:rPr>
              <a:t>Correctly interpret and utilize </a:t>
            </a:r>
            <a:r>
              <a:rPr lang="en-US" i="1" dirty="0">
                <a:solidFill>
                  <a:schemeClr val="bg1"/>
                </a:solidFill>
              </a:rPr>
              <a:t>included</a:t>
            </a:r>
            <a:r>
              <a:rPr lang="en-US" dirty="0">
                <a:solidFill>
                  <a:schemeClr val="bg1"/>
                </a:solidFill>
              </a:rPr>
              <a:t> sides and </a:t>
            </a:r>
            <a:r>
              <a:rPr lang="en-US" i="1" dirty="0">
                <a:solidFill>
                  <a:schemeClr val="bg1"/>
                </a:solidFill>
              </a:rPr>
              <a:t>included</a:t>
            </a:r>
            <a:r>
              <a:rPr lang="en-US" dirty="0">
                <a:solidFill>
                  <a:schemeClr val="bg1"/>
                </a:solidFill>
              </a:rPr>
              <a:t> angles.</a:t>
            </a:r>
          </a:p>
        </p:txBody>
      </p:sp>
    </p:spTree>
    <p:extLst>
      <p:ext uri="{BB962C8B-B14F-4D97-AF65-F5344CB8AC3E}">
        <p14:creationId xmlns:p14="http://schemas.microsoft.com/office/powerpoint/2010/main" val="31744460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Side-Side-Side (SSS) Postulate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4906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three sides of one triangle are congruent to three sides of another triangle, then the triangles are congruent.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87" t="29365" r="36303" b="33532"/>
          <a:stretch/>
        </p:blipFill>
        <p:spPr bwMode="auto">
          <a:xfrm>
            <a:off x="533400" y="2924628"/>
            <a:ext cx="8067421" cy="3780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058153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Included Sides and Angles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In a triangle, we say a side is included if it is between two referenced angles. 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In </a:t>
            </a:r>
            <a:r>
              <a:rPr lang="en-US" dirty="0">
                <a:solidFill>
                  <a:schemeClr val="bg1"/>
                </a:solidFill>
              </a:rPr>
              <a:t>a triangle, we say an angle is included if it is between two referenced sides. </a:t>
            </a: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038600"/>
            <a:ext cx="3709670" cy="2419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038600"/>
            <a:ext cx="3656561" cy="2384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42848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5400" y="1981201"/>
            <a:ext cx="3581400" cy="38100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Side AC is </a:t>
            </a:r>
            <a:r>
              <a:rPr lang="en-US" i="1" dirty="0">
                <a:solidFill>
                  <a:schemeClr val="bg1"/>
                </a:solidFill>
              </a:rPr>
              <a:t>included</a:t>
            </a:r>
            <a:r>
              <a:rPr lang="en-US" dirty="0">
                <a:solidFill>
                  <a:schemeClr val="bg1"/>
                </a:solidFill>
              </a:rPr>
              <a:t> between angles 1 and 3.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 Angle 2 is </a:t>
            </a:r>
            <a:r>
              <a:rPr lang="en-US" i="1" dirty="0">
                <a:solidFill>
                  <a:schemeClr val="bg1"/>
                </a:solidFill>
              </a:rPr>
              <a:t>included</a:t>
            </a:r>
            <a:r>
              <a:rPr lang="en-US" dirty="0">
                <a:solidFill>
                  <a:schemeClr val="bg1"/>
                </a:solidFill>
              </a:rPr>
              <a:t> between sides AB and BC.</a:t>
            </a:r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4677465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8284073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u="sng" dirty="0">
                <a:solidFill>
                  <a:schemeClr val="bg1"/>
                </a:solidFill>
              </a:rPr>
              <a:t>Side-Angle-Side (SAS) Postulate</a:t>
            </a:r>
            <a:r>
              <a:rPr lang="en-US" b="1" u="sng" dirty="0" smtClean="0">
                <a:solidFill>
                  <a:schemeClr val="bg1"/>
                </a:solidFill>
              </a:rPr>
              <a:t>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295400"/>
            <a:ext cx="8915400" cy="45259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If two sides and the included angle of one triangle are congruent to two sides and the included angle of another triangle, then the triangles are congruent. </a:t>
            </a: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40" t="29072" r="34986" b="35464"/>
          <a:stretch/>
        </p:blipFill>
        <p:spPr bwMode="auto">
          <a:xfrm>
            <a:off x="762000" y="3274004"/>
            <a:ext cx="7772400" cy="3400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647358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Proof Examples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66018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Given</a:t>
            </a:r>
            <a:r>
              <a:rPr lang="en-US" dirty="0">
                <a:solidFill>
                  <a:schemeClr val="bg1"/>
                </a:solidFill>
              </a:rPr>
              <a:t>: AB </a:t>
            </a:r>
            <a:r>
              <a:rPr lang="en-US" dirty="0">
                <a:solidFill>
                  <a:schemeClr val="bg1"/>
                </a:solidFill>
                <a:sym typeface="Symbol"/>
              </a:rPr>
              <a:t> CD and BD  AC</a:t>
            </a:r>
            <a:br>
              <a:rPr lang="en-US" dirty="0">
                <a:solidFill>
                  <a:schemeClr val="bg1"/>
                </a:solidFill>
                <a:sym typeface="Symbol"/>
              </a:rPr>
            </a:br>
            <a:r>
              <a:rPr lang="en-US" dirty="0">
                <a:solidFill>
                  <a:schemeClr val="bg1"/>
                </a:solidFill>
                <a:sym typeface="Symbol"/>
              </a:rPr>
              <a:t>Prove: ABC  BDC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521773"/>
            <a:ext cx="4080164" cy="1821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0458177"/>
              </p:ext>
            </p:extLst>
          </p:nvPr>
        </p:nvGraphicFramePr>
        <p:xfrm>
          <a:off x="685800" y="3657600"/>
          <a:ext cx="7620000" cy="24384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10000"/>
                <a:gridCol w="3810000"/>
              </a:tblGrid>
              <a:tr h="812800">
                <a:tc>
                  <a:txBody>
                    <a:bodyPr/>
                    <a:lstStyle/>
                    <a:p>
                      <a:pPr rtl="0"/>
                      <a:endParaRPr lang="en-US" sz="1800" b="0" i="0" u="none" strike="noStrike" kern="1200" baseline="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  <a:sym typeface="Symbol"/>
                      </a:endParaRP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pPr rtl="0"/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81280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38200" y="3722361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lt1"/>
                </a:solidFill>
              </a:rPr>
              <a:t>AB </a:t>
            </a:r>
            <a:r>
              <a:rPr lang="en-US" dirty="0">
                <a:solidFill>
                  <a:schemeClr val="lt1"/>
                </a:solidFill>
                <a:sym typeface="Symbol"/>
              </a:rPr>
              <a:t> CD and BD  AC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8200" y="3722361"/>
            <a:ext cx="129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Given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4495800"/>
            <a:ext cx="2057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BC </a:t>
            </a:r>
            <a:r>
              <a:rPr lang="en-US" dirty="0">
                <a:sym typeface="Symbol"/>
              </a:rPr>
              <a:t> BC 	</a:t>
            </a:r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648200" y="4495800"/>
            <a:ext cx="2421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Reflexive Property</a:t>
            </a:r>
          </a:p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8200" y="5334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ABC  BDC</a:t>
            </a:r>
            <a:endParaRPr lang="en-US" dirty="0"/>
          </a:p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648200" y="5334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37000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7522" y="1066800"/>
            <a:ext cx="5056478" cy="3157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Proof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Given</a:t>
            </a:r>
            <a:r>
              <a:rPr lang="en-US" dirty="0"/>
              <a:t>: V is the midpoint of RU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and </a:t>
            </a:r>
            <a:r>
              <a:rPr lang="en-US" dirty="0"/>
              <a:t>the midpoint of ST</a:t>
            </a:r>
            <a:br>
              <a:rPr lang="en-US" dirty="0"/>
            </a:br>
            <a:r>
              <a:rPr lang="en-US" dirty="0"/>
              <a:t>Prove: Prove: </a:t>
            </a:r>
            <a:r>
              <a:rPr lang="en-US" dirty="0">
                <a:sym typeface="Symbol"/>
              </a:rPr>
              <a:t>RSV  UTV</a:t>
            </a:r>
          </a:p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286000" y="282883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482465"/>
              </p:ext>
            </p:extLst>
          </p:nvPr>
        </p:nvGraphicFramePr>
        <p:xfrm>
          <a:off x="862661" y="4190999"/>
          <a:ext cx="6449722" cy="238260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224861"/>
                <a:gridCol w="3224861"/>
              </a:tblGrid>
              <a:tr h="252881">
                <a:tc>
                  <a:txBody>
                    <a:bodyPr/>
                    <a:lstStyle/>
                    <a:p>
                      <a:pPr rtl="0"/>
                      <a:r>
                        <a:rPr lang="en-US" sz="1800" b="0" i="0" u="none" strike="noStrike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/>
                </a:tc>
              </a:tr>
              <a:tr h="40336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6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6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Symbo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6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03369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14400" y="4224337"/>
            <a:ext cx="31731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lt1"/>
                </a:solidFill>
              </a:rPr>
              <a:t>V is the midpoint of ST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422433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Given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14400" y="4593669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SV </a:t>
            </a:r>
            <a:r>
              <a:rPr lang="en-US" dirty="0">
                <a:sym typeface="Symbol"/>
              </a:rPr>
              <a:t> </a:t>
            </a:r>
            <a:r>
              <a:rPr lang="en-US" dirty="0" smtClean="0">
                <a:sym typeface="Symbol"/>
              </a:rPr>
              <a:t>VT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190999" y="4593669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</a:t>
            </a:r>
            <a:r>
              <a:rPr lang="en-US" dirty="0" smtClean="0"/>
              <a:t>Midpoint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14400" y="4963001"/>
            <a:ext cx="289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V is the midpoint of </a:t>
            </a:r>
            <a:r>
              <a:rPr lang="en-US" dirty="0" smtClean="0"/>
              <a:t>RU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191000" y="4963001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Given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14400" y="5332333"/>
            <a:ext cx="2362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RV </a:t>
            </a:r>
            <a:r>
              <a:rPr lang="en-US" dirty="0">
                <a:sym typeface="Symbol"/>
              </a:rPr>
              <a:t> UV	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0998" y="5340147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Definition of </a:t>
            </a:r>
            <a:r>
              <a:rPr lang="en-US" dirty="0" smtClean="0"/>
              <a:t>Midpoint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190997" y="5793998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Vertical Angles Theorem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976960" y="5793998"/>
            <a:ext cx="3048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RVS  </a:t>
            </a:r>
            <a:r>
              <a:rPr lang="en-US" dirty="0" smtClean="0">
                <a:sym typeface="Symbol"/>
              </a:rPr>
              <a:t>UVT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616333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ym typeface="Symbol"/>
              </a:rPr>
              <a:t>RSV  </a:t>
            </a:r>
            <a:r>
              <a:rPr lang="en-US" dirty="0" smtClean="0">
                <a:sym typeface="Symbol"/>
              </a:rPr>
              <a:t>UTV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191000" y="616333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77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7" grpId="0"/>
      <p:bldP spid="9" grpId="0"/>
      <p:bldP spid="10" grpId="0"/>
      <p:bldP spid="11" grpId="0"/>
      <p:bldP spid="12" grpId="0"/>
      <p:bldP spid="14" grpId="0"/>
      <p:bldP spid="15" grpId="0"/>
      <p:bldP spid="16" grpId="0"/>
      <p:bldP spid="13" grpId="0"/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b="1" u="sng" dirty="0">
                <a:solidFill>
                  <a:schemeClr val="bg1"/>
                </a:solidFill>
              </a:rPr>
              <a:t>Class Examples: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447800"/>
            <a:ext cx="7010400" cy="4906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Decide </a:t>
            </a:r>
            <a:r>
              <a:rPr lang="en-US" dirty="0">
                <a:solidFill>
                  <a:schemeClr val="bg1"/>
                </a:solidFill>
              </a:rPr>
              <a:t>whether you can deduce by SSS or SAS that another triangle is congruent to </a:t>
            </a:r>
            <a:r>
              <a:rPr lang="en-US" dirty="0">
                <a:solidFill>
                  <a:schemeClr val="bg1"/>
                </a:solidFill>
                <a:sym typeface="Symbol"/>
              </a:rPr>
              <a:t>ABC.  If so, write the congruence and name the pattern used. If not, write no congruence.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6627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279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Triangle Congruence by  SSS &amp; SAS</vt:lpstr>
      <vt:lpstr>Objectives</vt:lpstr>
      <vt:lpstr>Side-Side-Side (SSS) Postulate:</vt:lpstr>
      <vt:lpstr>Included Sides and Angles:</vt:lpstr>
      <vt:lpstr>Example</vt:lpstr>
      <vt:lpstr>Side-Angle-Side (SAS) Postulate:</vt:lpstr>
      <vt:lpstr>Proof Examples</vt:lpstr>
      <vt:lpstr>Proof Example</vt:lpstr>
      <vt:lpstr>Class Examples:</vt:lpstr>
      <vt:lpstr>PowerPoint Presentation</vt:lpstr>
      <vt:lpstr>PowerPoint Presentation</vt:lpstr>
      <vt:lpstr>PowerPoint Presentation</vt:lpstr>
    </vt:vector>
  </TitlesOfParts>
  <Company>UNC Wilmington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 Congruence by  SSS &amp; SAS</dc:title>
  <dc:creator>Staggs, Sierra Brittany</dc:creator>
  <cp:lastModifiedBy>Staggs, Sierra Brittany</cp:lastModifiedBy>
  <cp:revision>9</cp:revision>
  <dcterms:created xsi:type="dcterms:W3CDTF">2014-04-26T16:37:37Z</dcterms:created>
  <dcterms:modified xsi:type="dcterms:W3CDTF">2014-04-26T18:12:33Z</dcterms:modified>
</cp:coreProperties>
</file>